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92" r:id="rId2"/>
    <p:sldId id="284" r:id="rId3"/>
    <p:sldId id="285" r:id="rId4"/>
    <p:sldId id="286" r:id="rId5"/>
    <p:sldId id="287" r:id="rId6"/>
    <p:sldId id="291" r:id="rId7"/>
    <p:sldId id="257" r:id="rId8"/>
    <p:sldId id="260" r:id="rId9"/>
    <p:sldId id="275" r:id="rId10"/>
    <p:sldId id="277" r:id="rId11"/>
    <p:sldId id="274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6600"/>
    <a:srgbClr val="CC9900"/>
    <a:srgbClr val="996633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4" autoAdjust="0"/>
    <p:restoredTop sz="94660"/>
  </p:normalViewPr>
  <p:slideViewPr>
    <p:cSldViewPr>
      <p:cViewPr varScale="1">
        <p:scale>
          <a:sx n="88" d="100"/>
          <a:sy n="88" d="100"/>
        </p:scale>
        <p:origin x="72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A67C859-E7E1-4438-BCC6-2CE80FBF825A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7AB6341-DF01-4431-9C83-71BC43A252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vi-VN"/>
              <a:t>Võ mmmmmmmmm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vi-VN"/>
              <a:t>huihniioio</a:t>
            </a: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65982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0F42AC-2150-4DB8-8E8D-4249EF4FC08A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52D245-0B4B-413C-AAFB-1E1D55D1129A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3A6A4-B312-481C-BD30-66B2C1B59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10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67F9E-9C02-4C9B-BA52-DE55BB75D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55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B8058-A91D-4A71-924D-37221F231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411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22B84-138E-4C07-AC27-79767EC30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20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AC7A7-5D84-4969-A294-8E3045A5D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706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8AA30-6D49-4F93-9F9A-F352EECF2E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12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C3ABB-E44A-4C39-9FE9-59E82C036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83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07238-4818-4C85-9258-FCAEE89A8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53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68964-9664-4653-92F0-2868C37A8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16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CF33C-9631-45BC-819B-68747DB26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19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3BC6C-0101-4932-83A0-4FC11788E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69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5C121-109B-44E9-A59F-49D42F186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5201C-0792-4344-B828-B5311806F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9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19F64-901E-4B25-B065-21DD67035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58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70E2EF7-158D-4569-ADE0-86AAD3F9E7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5">
                <a:lumMod val="7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WordArt 54"/>
          <p:cNvSpPr>
            <a:spLocks noChangeArrowheads="1" noChangeShapeType="1" noTextEdit="1"/>
          </p:cNvSpPr>
          <p:nvPr/>
        </p:nvSpPr>
        <p:spPr bwMode="auto">
          <a:xfrm>
            <a:off x="2209800" y="5609753"/>
            <a:ext cx="5117306" cy="3686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400" kern="10" dirty="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MÔN HỌC ÂM </a:t>
            </a:r>
            <a:r>
              <a:rPr lang="vi-VN" sz="2400" kern="10" dirty="0" smtClean="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NHẠC 9</a:t>
            </a:r>
            <a:endParaRPr lang="vi-VN" sz="2400" kern="10" dirty="0">
              <a:ln w="12700">
                <a:solidFill>
                  <a:srgbClr val="CC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2103" name="Group 21"/>
          <p:cNvGrpSpPr>
            <a:grpSpLocks/>
          </p:cNvGrpSpPr>
          <p:nvPr/>
        </p:nvGrpSpPr>
        <p:grpSpPr bwMode="auto">
          <a:xfrm rot="16200000">
            <a:off x="120848" y="-103305"/>
            <a:ext cx="2180035" cy="2421731"/>
            <a:chOff x="3936" y="-15"/>
            <a:chExt cx="1817" cy="1788"/>
          </a:xfrm>
        </p:grpSpPr>
        <p:pic>
          <p:nvPicPr>
            <p:cNvPr id="2104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5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6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07" name="Group 21"/>
          <p:cNvGrpSpPr>
            <a:grpSpLocks/>
          </p:cNvGrpSpPr>
          <p:nvPr/>
        </p:nvGrpSpPr>
        <p:grpSpPr bwMode="auto">
          <a:xfrm rot="10800000">
            <a:off x="186" y="4738330"/>
            <a:ext cx="2461022" cy="2145506"/>
            <a:chOff x="3936" y="-15"/>
            <a:chExt cx="1817" cy="1788"/>
          </a:xfrm>
        </p:grpSpPr>
        <p:pic>
          <p:nvPicPr>
            <p:cNvPr id="2108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9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0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11" name="Group 21"/>
          <p:cNvGrpSpPr>
            <a:grpSpLocks/>
          </p:cNvGrpSpPr>
          <p:nvPr/>
        </p:nvGrpSpPr>
        <p:grpSpPr bwMode="auto">
          <a:xfrm>
            <a:off x="6653223" y="17542"/>
            <a:ext cx="2461022" cy="2145506"/>
            <a:chOff x="3936" y="-15"/>
            <a:chExt cx="1817" cy="1788"/>
          </a:xfrm>
        </p:grpSpPr>
        <p:pic>
          <p:nvPicPr>
            <p:cNvPr id="2112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3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4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15" name="Group 21"/>
          <p:cNvGrpSpPr>
            <a:grpSpLocks/>
          </p:cNvGrpSpPr>
          <p:nvPr/>
        </p:nvGrpSpPr>
        <p:grpSpPr bwMode="auto">
          <a:xfrm rot="5400000">
            <a:off x="6843117" y="4560956"/>
            <a:ext cx="2180034" cy="2421731"/>
            <a:chOff x="3936" y="-15"/>
            <a:chExt cx="1817" cy="1788"/>
          </a:xfrm>
        </p:grpSpPr>
        <p:pic>
          <p:nvPicPr>
            <p:cNvPr id="2116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7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8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2514600" y="439550"/>
            <a:ext cx="42567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0070C0"/>
                </a:solidFill>
              </a:rPr>
              <a:t>TRƯỜNG THCS BÌNH KHÁNH</a:t>
            </a:r>
          </a:p>
        </p:txBody>
      </p:sp>
      <p:sp>
        <p:nvSpPr>
          <p:cNvPr id="2120" name="Oval 72"/>
          <p:cNvSpPr>
            <a:spLocks noChangeArrowheads="1"/>
          </p:cNvSpPr>
          <p:nvPr/>
        </p:nvSpPr>
        <p:spPr bwMode="auto">
          <a:xfrm>
            <a:off x="3006903" y="6194151"/>
            <a:ext cx="3018485" cy="342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b="1" dirty="0"/>
              <a:t>Người thực hiện: Huỳnh Quốc Bảo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926624"/>
            <a:ext cx="7687318" cy="440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5"/>
            </a:gs>
            <a:gs pos="54000">
              <a:schemeClr val="accent5">
                <a:lumMod val="9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3"/>
          <p:cNvSpPr>
            <a:spLocks noChangeArrowheads="1" noChangeShapeType="1" noTextEdit="1"/>
          </p:cNvSpPr>
          <p:nvPr/>
        </p:nvSpPr>
        <p:spPr bwMode="auto">
          <a:xfrm>
            <a:off x="2628900" y="1295400"/>
            <a:ext cx="6362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31"/>
              </a:avLst>
            </a:prstTxWarp>
          </a:bodyPr>
          <a:lstStyle/>
          <a:p>
            <a:pPr algn="ctr"/>
            <a:endParaRPr lang="vi-VN" sz="4400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228600" y="3219450"/>
            <a:ext cx="3962400" cy="2876550"/>
          </a:xfrm>
          <a:prstGeom prst="cloudCallout">
            <a:avLst>
              <a:gd name="adj1" fmla="val 67148"/>
              <a:gd name="adj2" fmla="val -29630"/>
            </a:avLst>
          </a:prstGeom>
          <a:solidFill>
            <a:schemeClr val="bg1"/>
          </a:solidFill>
          <a:ln w="38100">
            <a:solidFill>
              <a:srgbClr val="FF66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ca khúc mang âm h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ởng dân ca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857250" y="2370138"/>
            <a:ext cx="775335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Dễ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 vào lòng ng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ời do mang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ậm nét âm nhạc cổ truyền,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ậm bản sắc dân tộc.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Góp phần làm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ời sống âm nhạc thêm phong phú,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ộc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áo.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269875" y="1835150"/>
            <a:ext cx="2359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* Vai trò:</a:t>
            </a:r>
          </a:p>
        </p:txBody>
      </p:sp>
      <p:sp>
        <p:nvSpPr>
          <p:cNvPr id="10246" name="TextBox 17"/>
          <p:cNvSpPr txBox="1">
            <a:spLocks noChangeArrowheads="1"/>
          </p:cNvSpPr>
          <p:nvPr/>
        </p:nvSpPr>
        <p:spPr bwMode="auto">
          <a:xfrm>
            <a:off x="-152400" y="53975"/>
            <a:ext cx="944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14: 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Âm nhạc thường thức</a:t>
            </a:r>
          </a:p>
          <a:p>
            <a:pPr eaLnBrk="1" hangingPunct="1"/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Một số ca khúc mang âm hưởng dân ca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 autoUpdateAnimBg="0"/>
      <p:bldP spid="7191" grpId="1" animBg="1"/>
      <p:bldP spid="7192" grpId="0" autoUpdateAnimBg="0"/>
      <p:bldP spid="719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4000">
              <a:schemeClr val="accent5">
                <a:lumMod val="9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5" name="Picture 3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009775"/>
            <a:ext cx="15795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3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2019300"/>
            <a:ext cx="8112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2324100"/>
            <a:ext cx="14462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2" name="Picture 2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2324100"/>
            <a:ext cx="9588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1955800"/>
            <a:ext cx="16954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3057525"/>
            <a:ext cx="1654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3030538"/>
            <a:ext cx="803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2188"/>
            <a:ext cx="1641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216275"/>
            <a:ext cx="9890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892425"/>
            <a:ext cx="22701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3836988"/>
            <a:ext cx="172561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3305175"/>
            <a:ext cx="14732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2333625"/>
            <a:ext cx="11715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2351088"/>
            <a:ext cx="79851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2689225"/>
            <a:ext cx="14589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2582863"/>
            <a:ext cx="9810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2262188"/>
            <a:ext cx="1651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4210050"/>
            <a:ext cx="12779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4214813"/>
            <a:ext cx="793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4516438"/>
            <a:ext cx="14287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410075"/>
            <a:ext cx="9842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3305175"/>
            <a:ext cx="16240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3309938"/>
            <a:ext cx="838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270250"/>
            <a:ext cx="7985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3554413"/>
            <a:ext cx="12207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3554413"/>
            <a:ext cx="1127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3144838"/>
            <a:ext cx="22447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2914650"/>
            <a:ext cx="1139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5"/>
            </a:gs>
            <a:gs pos="8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2133600"/>
            <a:ext cx="8153400" cy="1815882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vi-VN" altLang="en-US" sz="3200" b="1" dirty="0">
                <a:latin typeface="Times New Roman" panose="02020603050405020304" pitchFamily="18" charset="0"/>
              </a:rPr>
              <a:t>Kể tên một số bài hát mang âm hưởng dân ca.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bài hát và các bài TĐN đã học.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990600" y="609600"/>
            <a:ext cx="365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  <a:r>
              <a:rPr lang="vi-VN" sz="3600" b="1" kern="10" dirty="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nhà</a:t>
            </a:r>
          </a:p>
        </p:txBody>
      </p:sp>
      <p:pic>
        <p:nvPicPr>
          <p:cNvPr id="14340" name="Picture 3" descr="1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481013" y="1219200"/>
            <a:ext cx="534987" cy="3294063"/>
            <a:chOff x="-19" y="768"/>
            <a:chExt cx="337" cy="2075"/>
          </a:xfrm>
        </p:grpSpPr>
        <p:grpSp>
          <p:nvGrpSpPr>
            <p:cNvPr id="2092" name="Group 4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113" name="Rectangle 5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4" name="Rectangle 6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93" name="Group 7"/>
            <p:cNvGrpSpPr>
              <a:grpSpLocks/>
            </p:cNvGrpSpPr>
            <p:nvPr/>
          </p:nvGrpSpPr>
          <p:grpSpPr bwMode="auto">
            <a:xfrm rot="5400000">
              <a:off x="67" y="2593"/>
              <a:ext cx="173" cy="328"/>
              <a:chOff x="1872" y="902"/>
              <a:chExt cx="2015" cy="3453"/>
            </a:xfrm>
          </p:grpSpPr>
          <p:sp>
            <p:nvSpPr>
              <p:cNvPr id="19464" name="AutoShape 8"/>
              <p:cNvSpPr>
                <a:spLocks noChangeArrowheads="1"/>
              </p:cNvSpPr>
              <p:nvPr/>
            </p:nvSpPr>
            <p:spPr bwMode="gray">
              <a:xfrm rot="16200000" flipH="1">
                <a:off x="1813" y="2465"/>
                <a:ext cx="305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65" name="AutoShape 9"/>
              <p:cNvSpPr>
                <a:spLocks noChangeArrowheads="1"/>
              </p:cNvSpPr>
              <p:nvPr/>
            </p:nvSpPr>
            <p:spPr bwMode="gray">
              <a:xfrm rot="5400000" flipH="1">
                <a:off x="3624" y="2471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66" name="AutoShape 10"/>
              <p:cNvSpPr>
                <a:spLocks noChangeArrowheads="1"/>
              </p:cNvSpPr>
              <p:nvPr/>
            </p:nvSpPr>
            <p:spPr bwMode="gray">
              <a:xfrm rot="10800000" flipH="1">
                <a:off x="2705" y="3423"/>
                <a:ext cx="303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7" name="Oval 1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8" name="Oval 1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69" name="Oval 13"/>
              <p:cNvSpPr>
                <a:spLocks noChangeArrowheads="1"/>
              </p:cNvSpPr>
              <p:nvPr/>
            </p:nvSpPr>
            <p:spPr bwMode="gray">
              <a:xfrm>
                <a:off x="1913" y="907"/>
                <a:ext cx="1910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0" name="Oval 14"/>
              <p:cNvSpPr>
                <a:spLocks noChangeArrowheads="1"/>
              </p:cNvSpPr>
              <p:nvPr/>
            </p:nvSpPr>
            <p:spPr bwMode="gray">
              <a:xfrm>
                <a:off x="1932" y="909"/>
                <a:ext cx="1906" cy="344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5"/>
              <p:cNvSpPr>
                <a:spLocks noChangeArrowheads="1"/>
              </p:cNvSpPr>
              <p:nvPr/>
            </p:nvSpPr>
            <p:spPr bwMode="gray">
              <a:xfrm>
                <a:off x="2309" y="907"/>
                <a:ext cx="1107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2" name="Oval 16"/>
              <p:cNvSpPr>
                <a:spLocks noChangeArrowheads="1"/>
              </p:cNvSpPr>
              <p:nvPr/>
            </p:nvSpPr>
            <p:spPr bwMode="gray">
              <a:xfrm>
                <a:off x="2337" y="910"/>
                <a:ext cx="1096" cy="344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94" name="Group 17"/>
            <p:cNvGrpSpPr>
              <a:grpSpLocks/>
            </p:cNvGrpSpPr>
            <p:nvPr/>
          </p:nvGrpSpPr>
          <p:grpSpPr bwMode="auto">
            <a:xfrm rot="5400000">
              <a:off x="58" y="1646"/>
              <a:ext cx="173" cy="328"/>
              <a:chOff x="1872" y="902"/>
              <a:chExt cx="2015" cy="3453"/>
            </a:xfrm>
          </p:grpSpPr>
          <p:sp>
            <p:nvSpPr>
              <p:cNvPr id="19474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13" y="2465"/>
                <a:ext cx="305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24" y="2471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76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05" y="3423"/>
                <a:ext cx="303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8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9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23"/>
              <p:cNvSpPr>
                <a:spLocks noChangeArrowheads="1"/>
              </p:cNvSpPr>
              <p:nvPr/>
            </p:nvSpPr>
            <p:spPr bwMode="gray">
              <a:xfrm>
                <a:off x="1913" y="907"/>
                <a:ext cx="1910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1" name="Oval 24"/>
              <p:cNvSpPr>
                <a:spLocks noChangeArrowheads="1"/>
              </p:cNvSpPr>
              <p:nvPr/>
            </p:nvSpPr>
            <p:spPr bwMode="gray">
              <a:xfrm>
                <a:off x="1932" y="909"/>
                <a:ext cx="1906" cy="344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81" name="Oval 25"/>
              <p:cNvSpPr>
                <a:spLocks noChangeArrowheads="1"/>
              </p:cNvSpPr>
              <p:nvPr/>
            </p:nvSpPr>
            <p:spPr bwMode="gray">
              <a:xfrm>
                <a:off x="2309" y="907"/>
                <a:ext cx="1118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03" name="Oval 26"/>
              <p:cNvSpPr>
                <a:spLocks noChangeArrowheads="1"/>
              </p:cNvSpPr>
              <p:nvPr/>
            </p:nvSpPr>
            <p:spPr bwMode="gray">
              <a:xfrm>
                <a:off x="2337" y="910"/>
                <a:ext cx="1096" cy="344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028700" y="2514600"/>
            <a:ext cx="7010400" cy="604838"/>
            <a:chOff x="384" y="1344"/>
            <a:chExt cx="3072" cy="381"/>
          </a:xfrm>
        </p:grpSpPr>
        <p:sp>
          <p:nvSpPr>
            <p:cNvPr id="2087" name="AutoShape 28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utoShape 29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6" name="Freeform 30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7" name="Text Box 31"/>
            <p:cNvSpPr txBox="1">
              <a:spLocks noChangeArrowheads="1"/>
            </p:cNvSpPr>
            <p:nvPr/>
          </p:nvSpPr>
          <p:spPr bwMode="gray">
            <a:xfrm>
              <a:off x="646" y="1373"/>
              <a:ext cx="19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091" name="Text Box 32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990600" y="4056063"/>
            <a:ext cx="7086600" cy="604837"/>
            <a:chOff x="384" y="2112"/>
            <a:chExt cx="3072" cy="381"/>
          </a:xfrm>
        </p:grpSpPr>
        <p:sp>
          <p:nvSpPr>
            <p:cNvPr id="2082" name="AutoShape 34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1" name="AutoShape 35"/>
            <p:cNvSpPr>
              <a:spLocks noChangeArrowheads="1"/>
            </p:cNvSpPr>
            <p:nvPr/>
          </p:nvSpPr>
          <p:spPr bwMode="gray">
            <a:xfrm>
              <a:off x="451" y="2147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2" name="Freeform 36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3" name="Text Box 37"/>
            <p:cNvSpPr txBox="1">
              <a:spLocks noChangeArrowheads="1"/>
            </p:cNvSpPr>
            <p:nvPr/>
          </p:nvSpPr>
          <p:spPr bwMode="gray">
            <a:xfrm>
              <a:off x="650" y="2160"/>
              <a:ext cx="18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86" name="Text Box 38"/>
            <p:cNvSpPr txBox="1">
              <a:spLocks noChangeArrowheads="1"/>
            </p:cNvSpPr>
            <p:nvPr/>
          </p:nvSpPr>
          <p:spPr bwMode="gray">
            <a:xfrm>
              <a:off x="1124" y="2164"/>
              <a:ext cx="22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</a:p>
          </p:txBody>
        </p:sp>
      </p:grpSp>
      <p:sp>
        <p:nvSpPr>
          <p:cNvPr id="2054" name="AutoShape 39"/>
          <p:cNvSpPr>
            <a:spLocks noChangeArrowheads="1"/>
          </p:cNvSpPr>
          <p:nvPr/>
        </p:nvSpPr>
        <p:spPr bwMode="gray">
          <a:xfrm>
            <a:off x="244475" y="304800"/>
            <a:ext cx="8720138" cy="18780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99"/>
              </a:gs>
              <a:gs pos="50000">
                <a:srgbClr val="CCFFFF"/>
              </a:gs>
              <a:gs pos="100000">
                <a:srgbClr val="FFFF99"/>
              </a:gs>
            </a:gsLst>
            <a:lin ang="27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Dân ca là bài hát do nhân dân lao động sáng tác</a:t>
            </a:r>
          </a:p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Và thường được phổ từ những câu thơ lục bát ?</a:t>
            </a:r>
          </a:p>
        </p:txBody>
      </p:sp>
      <p:sp>
        <p:nvSpPr>
          <p:cNvPr id="19496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Informatio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857250" y="2443163"/>
            <a:ext cx="7219950" cy="604837"/>
            <a:chOff x="384" y="3614"/>
            <a:chExt cx="4512" cy="381"/>
          </a:xfrm>
        </p:grpSpPr>
        <p:sp>
          <p:nvSpPr>
            <p:cNvPr id="2077" name="AutoShape 42"/>
            <p:cNvSpPr>
              <a:spLocks noChangeArrowheads="1"/>
            </p:cNvSpPr>
            <p:nvPr/>
          </p:nvSpPr>
          <p:spPr bwMode="gray">
            <a:xfrm>
              <a:off x="384" y="3614"/>
              <a:ext cx="451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8383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9" name="AutoShape 43"/>
            <p:cNvSpPr>
              <a:spLocks noChangeArrowheads="1"/>
            </p:cNvSpPr>
            <p:nvPr/>
          </p:nvSpPr>
          <p:spPr bwMode="gray">
            <a:xfrm>
              <a:off x="482" y="3649"/>
              <a:ext cx="870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>
                    <a:gamma/>
                    <a:tint val="63529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00" name="Freeform 44"/>
            <p:cNvSpPr>
              <a:spLocks/>
            </p:cNvSpPr>
            <p:nvPr/>
          </p:nvSpPr>
          <p:spPr bwMode="gray">
            <a:xfrm>
              <a:off x="537" y="3669"/>
              <a:ext cx="439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01" name="Text Box 45"/>
            <p:cNvSpPr txBox="1">
              <a:spLocks noChangeArrowheads="1"/>
            </p:cNvSpPr>
            <p:nvPr/>
          </p:nvSpPr>
          <p:spPr bwMode="gray">
            <a:xfrm>
              <a:off x="719" y="3648"/>
              <a:ext cx="378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A</a:t>
              </a:r>
            </a:p>
          </p:txBody>
        </p:sp>
        <p:sp>
          <p:nvSpPr>
            <p:cNvPr id="2081" name="Text Box 46"/>
            <p:cNvSpPr txBox="1">
              <a:spLocks noChangeArrowheads="1"/>
            </p:cNvSpPr>
            <p:nvPr/>
          </p:nvSpPr>
          <p:spPr bwMode="gray">
            <a:xfrm>
              <a:off x="1440" y="3696"/>
              <a:ext cx="3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 rot="5400000">
            <a:off x="213519" y="2370931"/>
            <a:ext cx="992188" cy="930275"/>
            <a:chOff x="1872" y="1824"/>
            <a:chExt cx="2014" cy="1821"/>
          </a:xfrm>
        </p:grpSpPr>
        <p:sp>
          <p:nvSpPr>
            <p:cNvPr id="19504" name="AutoShape 4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05" name="AutoShape 4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06" name="AutoShape 5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1" name="Oval 5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2" name="Oval 5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09" name="Oval 53"/>
            <p:cNvSpPr>
              <a:spLocks noChangeArrowheads="1"/>
            </p:cNvSpPr>
            <p:nvPr/>
          </p:nvSpPr>
          <p:spPr bwMode="gray">
            <a:xfrm>
              <a:off x="2620" y="2153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4" name="Oval 5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11" name="Oval 55"/>
            <p:cNvSpPr>
              <a:spLocks noChangeArrowheads="1"/>
            </p:cNvSpPr>
            <p:nvPr/>
          </p:nvSpPr>
          <p:spPr bwMode="gray">
            <a:xfrm>
              <a:off x="2336" y="2153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6" name="Oval 56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 rot="5400000">
            <a:off x="218282" y="3915569"/>
            <a:ext cx="992187" cy="930275"/>
            <a:chOff x="1872" y="1824"/>
            <a:chExt cx="2014" cy="1821"/>
          </a:xfrm>
        </p:grpSpPr>
        <p:sp>
          <p:nvSpPr>
            <p:cNvPr id="19514" name="AutoShape 5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15" name="AutoShape 5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16" name="AutoShape 6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" name="Oval 6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3" name="Oval 6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19" name="Oval 63"/>
            <p:cNvSpPr>
              <a:spLocks noChangeArrowheads="1"/>
            </p:cNvSpPr>
            <p:nvPr/>
          </p:nvSpPr>
          <p:spPr bwMode="gray">
            <a:xfrm>
              <a:off x="2620" y="2153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Oval 6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21" name="Oval 65"/>
            <p:cNvSpPr>
              <a:spLocks noChangeArrowheads="1"/>
            </p:cNvSpPr>
            <p:nvPr/>
          </p:nvSpPr>
          <p:spPr bwMode="gray">
            <a:xfrm>
              <a:off x="2336" y="2153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" name="Oval 66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96"/>
                  </p:tgtEl>
                </p:cond>
              </p:nextCondLst>
            </p:seq>
          </p:childTnLst>
        </p:cTn>
      </p:par>
    </p:tnLst>
    <p:bldLst>
      <p:bldP spid="194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481013" y="1219200"/>
            <a:ext cx="534987" cy="3294063"/>
            <a:chOff x="-19" y="768"/>
            <a:chExt cx="337" cy="2075"/>
          </a:xfrm>
        </p:grpSpPr>
        <p:grpSp>
          <p:nvGrpSpPr>
            <p:cNvPr id="3116" name="Group 4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137" name="Rectangle 5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38" name="Rectangle 6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17" name="Group 7"/>
            <p:cNvGrpSpPr>
              <a:grpSpLocks/>
            </p:cNvGrpSpPr>
            <p:nvPr/>
          </p:nvGrpSpPr>
          <p:grpSpPr bwMode="auto">
            <a:xfrm rot="5400000">
              <a:off x="67" y="2593"/>
              <a:ext cx="173" cy="328"/>
              <a:chOff x="1872" y="902"/>
              <a:chExt cx="2015" cy="3453"/>
            </a:xfrm>
          </p:grpSpPr>
          <p:sp>
            <p:nvSpPr>
              <p:cNvPr id="20488" name="AutoShape 8"/>
              <p:cNvSpPr>
                <a:spLocks noChangeArrowheads="1"/>
              </p:cNvSpPr>
              <p:nvPr/>
            </p:nvSpPr>
            <p:spPr bwMode="gray">
              <a:xfrm rot="16200000" flipH="1">
                <a:off x="1813" y="2465"/>
                <a:ext cx="305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89" name="AutoShape 9"/>
              <p:cNvSpPr>
                <a:spLocks noChangeArrowheads="1"/>
              </p:cNvSpPr>
              <p:nvPr/>
            </p:nvSpPr>
            <p:spPr bwMode="gray">
              <a:xfrm rot="5400000" flipH="1">
                <a:off x="3624" y="2471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90" name="AutoShape 10"/>
              <p:cNvSpPr>
                <a:spLocks noChangeArrowheads="1"/>
              </p:cNvSpPr>
              <p:nvPr/>
            </p:nvSpPr>
            <p:spPr bwMode="gray">
              <a:xfrm rot="10800000" flipH="1">
                <a:off x="2705" y="3423"/>
                <a:ext cx="303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31" name="Oval 1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32" name="Oval 1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93" name="Oval 13"/>
              <p:cNvSpPr>
                <a:spLocks noChangeArrowheads="1"/>
              </p:cNvSpPr>
              <p:nvPr/>
            </p:nvSpPr>
            <p:spPr bwMode="gray">
              <a:xfrm>
                <a:off x="1913" y="907"/>
                <a:ext cx="1910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34" name="Oval 14"/>
              <p:cNvSpPr>
                <a:spLocks noChangeArrowheads="1"/>
              </p:cNvSpPr>
              <p:nvPr/>
            </p:nvSpPr>
            <p:spPr bwMode="gray">
              <a:xfrm>
                <a:off x="1932" y="909"/>
                <a:ext cx="1906" cy="344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5"/>
              <p:cNvSpPr>
                <a:spLocks noChangeArrowheads="1"/>
              </p:cNvSpPr>
              <p:nvPr/>
            </p:nvSpPr>
            <p:spPr bwMode="gray">
              <a:xfrm>
                <a:off x="2309" y="907"/>
                <a:ext cx="1107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36" name="Oval 16"/>
              <p:cNvSpPr>
                <a:spLocks noChangeArrowheads="1"/>
              </p:cNvSpPr>
              <p:nvPr/>
            </p:nvSpPr>
            <p:spPr bwMode="gray">
              <a:xfrm>
                <a:off x="2337" y="910"/>
                <a:ext cx="1096" cy="344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18" name="Group 17"/>
            <p:cNvGrpSpPr>
              <a:grpSpLocks/>
            </p:cNvGrpSpPr>
            <p:nvPr/>
          </p:nvGrpSpPr>
          <p:grpSpPr bwMode="auto">
            <a:xfrm rot="5400000">
              <a:off x="58" y="1646"/>
              <a:ext cx="173" cy="328"/>
              <a:chOff x="1872" y="902"/>
              <a:chExt cx="2015" cy="3453"/>
            </a:xfrm>
          </p:grpSpPr>
          <p:sp>
            <p:nvSpPr>
              <p:cNvPr id="20498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13" y="2465"/>
                <a:ext cx="305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24" y="2471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00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05" y="3423"/>
                <a:ext cx="303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22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23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23"/>
              <p:cNvSpPr>
                <a:spLocks noChangeArrowheads="1"/>
              </p:cNvSpPr>
              <p:nvPr/>
            </p:nvSpPr>
            <p:spPr bwMode="gray">
              <a:xfrm>
                <a:off x="1913" y="907"/>
                <a:ext cx="1910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25" name="Oval 24"/>
              <p:cNvSpPr>
                <a:spLocks noChangeArrowheads="1"/>
              </p:cNvSpPr>
              <p:nvPr/>
            </p:nvSpPr>
            <p:spPr bwMode="gray">
              <a:xfrm>
                <a:off x="1932" y="909"/>
                <a:ext cx="1906" cy="344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505" name="Oval 25"/>
              <p:cNvSpPr>
                <a:spLocks noChangeArrowheads="1"/>
              </p:cNvSpPr>
              <p:nvPr/>
            </p:nvSpPr>
            <p:spPr bwMode="gray">
              <a:xfrm>
                <a:off x="2309" y="907"/>
                <a:ext cx="1118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27" name="Oval 26"/>
              <p:cNvSpPr>
                <a:spLocks noChangeArrowheads="1"/>
              </p:cNvSpPr>
              <p:nvPr/>
            </p:nvSpPr>
            <p:spPr bwMode="gray">
              <a:xfrm>
                <a:off x="2337" y="910"/>
                <a:ext cx="1096" cy="344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028700" y="2514600"/>
            <a:ext cx="7010400" cy="644525"/>
            <a:chOff x="384" y="1344"/>
            <a:chExt cx="3072" cy="406"/>
          </a:xfrm>
        </p:grpSpPr>
        <p:sp>
          <p:nvSpPr>
            <p:cNvPr id="3111" name="AutoShape 28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utoShape 29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0" name="Freeform 30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1" name="Text Box 31"/>
            <p:cNvSpPr txBox="1">
              <a:spLocks noChangeArrowheads="1"/>
            </p:cNvSpPr>
            <p:nvPr/>
          </p:nvSpPr>
          <p:spPr bwMode="gray">
            <a:xfrm>
              <a:off x="646" y="1373"/>
              <a:ext cx="19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115" name="Text Box 32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cung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990600" y="4056063"/>
            <a:ext cx="7086600" cy="631825"/>
            <a:chOff x="384" y="2112"/>
            <a:chExt cx="3072" cy="398"/>
          </a:xfrm>
        </p:grpSpPr>
        <p:sp>
          <p:nvSpPr>
            <p:cNvPr id="3106" name="AutoShape 34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5" name="AutoShape 35"/>
            <p:cNvSpPr>
              <a:spLocks noChangeArrowheads="1"/>
            </p:cNvSpPr>
            <p:nvPr/>
          </p:nvSpPr>
          <p:spPr bwMode="gray">
            <a:xfrm>
              <a:off x="451" y="2147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6" name="Freeform 36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17" name="Text Box 37"/>
            <p:cNvSpPr txBox="1">
              <a:spLocks noChangeArrowheads="1"/>
            </p:cNvSpPr>
            <p:nvPr/>
          </p:nvSpPr>
          <p:spPr bwMode="gray">
            <a:xfrm>
              <a:off x="650" y="2160"/>
              <a:ext cx="18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110" name="Text Box 38"/>
            <p:cNvSpPr txBox="1">
              <a:spLocks noChangeArrowheads="1"/>
            </p:cNvSpPr>
            <p:nvPr/>
          </p:nvSpPr>
          <p:spPr bwMode="gray">
            <a:xfrm>
              <a:off x="1124" y="2164"/>
              <a:ext cx="225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Nửa cung</a:t>
              </a:r>
            </a:p>
          </p:txBody>
        </p:sp>
      </p:grpSp>
      <p:sp>
        <p:nvSpPr>
          <p:cNvPr id="3078" name="AutoShape 39"/>
          <p:cNvSpPr>
            <a:spLocks noChangeArrowheads="1"/>
          </p:cNvSpPr>
          <p:nvPr/>
        </p:nvSpPr>
        <p:spPr bwMode="gray">
          <a:xfrm>
            <a:off x="457200" y="304800"/>
            <a:ext cx="8305800" cy="1600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99"/>
              </a:gs>
              <a:gs pos="50000">
                <a:srgbClr val="CCFFFF"/>
              </a:gs>
              <a:gs pos="100000">
                <a:srgbClr val="FFFF99"/>
              </a:gs>
            </a:gsLst>
            <a:lin ang="27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Ta có số chỉ nhịp là ¾, vậy mỗi ô nhịp có 2 </a:t>
            </a:r>
          </a:p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phách đúng hay sai ?</a:t>
            </a:r>
          </a:p>
        </p:txBody>
      </p:sp>
      <p:sp>
        <p:nvSpPr>
          <p:cNvPr id="20520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Informatio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857250" y="4038600"/>
            <a:ext cx="7219950" cy="679450"/>
            <a:chOff x="384" y="3614"/>
            <a:chExt cx="4512" cy="428"/>
          </a:xfrm>
        </p:grpSpPr>
        <p:sp>
          <p:nvSpPr>
            <p:cNvPr id="3101" name="AutoShape 42"/>
            <p:cNvSpPr>
              <a:spLocks noChangeArrowheads="1"/>
            </p:cNvSpPr>
            <p:nvPr/>
          </p:nvSpPr>
          <p:spPr bwMode="gray">
            <a:xfrm>
              <a:off x="384" y="3614"/>
              <a:ext cx="451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8383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3" name="AutoShape 43"/>
            <p:cNvSpPr>
              <a:spLocks noChangeArrowheads="1"/>
            </p:cNvSpPr>
            <p:nvPr/>
          </p:nvSpPr>
          <p:spPr bwMode="gray">
            <a:xfrm>
              <a:off x="482" y="3649"/>
              <a:ext cx="870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>
                    <a:gamma/>
                    <a:tint val="63529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4" name="Freeform 44"/>
            <p:cNvSpPr>
              <a:spLocks/>
            </p:cNvSpPr>
            <p:nvPr/>
          </p:nvSpPr>
          <p:spPr bwMode="gray">
            <a:xfrm>
              <a:off x="537" y="3669"/>
              <a:ext cx="439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5" name="Text Box 45"/>
            <p:cNvSpPr txBox="1">
              <a:spLocks noChangeArrowheads="1"/>
            </p:cNvSpPr>
            <p:nvPr/>
          </p:nvSpPr>
          <p:spPr bwMode="gray">
            <a:xfrm>
              <a:off x="719" y="3648"/>
              <a:ext cx="377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B</a:t>
              </a:r>
            </a:p>
          </p:txBody>
        </p:sp>
        <p:sp>
          <p:nvSpPr>
            <p:cNvPr id="3105" name="Text Box 46"/>
            <p:cNvSpPr txBox="1">
              <a:spLocks noChangeArrowheads="1"/>
            </p:cNvSpPr>
            <p:nvPr/>
          </p:nvSpPr>
          <p:spPr bwMode="gray">
            <a:xfrm>
              <a:off x="1440" y="3696"/>
              <a:ext cx="331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Nửa cung</a:t>
              </a: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 rot="5400000">
            <a:off x="213519" y="2370931"/>
            <a:ext cx="992188" cy="930275"/>
            <a:chOff x="1872" y="1824"/>
            <a:chExt cx="2014" cy="1821"/>
          </a:xfrm>
        </p:grpSpPr>
        <p:sp>
          <p:nvSpPr>
            <p:cNvPr id="20528" name="AutoShape 4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29" name="AutoShape 4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30" name="AutoShape 5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5" name="Oval 5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6" name="Oval 5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33" name="Oval 53"/>
            <p:cNvSpPr>
              <a:spLocks noChangeArrowheads="1"/>
            </p:cNvSpPr>
            <p:nvPr/>
          </p:nvSpPr>
          <p:spPr bwMode="gray">
            <a:xfrm>
              <a:off x="2620" y="2153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8" name="Oval 5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35" name="Oval 55"/>
            <p:cNvSpPr>
              <a:spLocks noChangeArrowheads="1"/>
            </p:cNvSpPr>
            <p:nvPr/>
          </p:nvSpPr>
          <p:spPr bwMode="gray">
            <a:xfrm>
              <a:off x="2336" y="2153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0" name="Oval 56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 rot="5400000">
            <a:off x="218282" y="3915569"/>
            <a:ext cx="992187" cy="930275"/>
            <a:chOff x="1872" y="1824"/>
            <a:chExt cx="2014" cy="1821"/>
          </a:xfrm>
        </p:grpSpPr>
        <p:sp>
          <p:nvSpPr>
            <p:cNvPr id="20538" name="AutoShape 5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39" name="AutoShape 5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40" name="AutoShape 6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6" name="Oval 6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7" name="Oval 6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43" name="Oval 63"/>
            <p:cNvSpPr>
              <a:spLocks noChangeArrowheads="1"/>
            </p:cNvSpPr>
            <p:nvPr/>
          </p:nvSpPr>
          <p:spPr bwMode="gray">
            <a:xfrm>
              <a:off x="2620" y="2153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9" name="Oval 6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45" name="Oval 65"/>
            <p:cNvSpPr>
              <a:spLocks noChangeArrowheads="1"/>
            </p:cNvSpPr>
            <p:nvPr/>
          </p:nvSpPr>
          <p:spPr bwMode="gray">
            <a:xfrm>
              <a:off x="2336" y="2153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1" name="Oval 66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0"/>
                  </p:tgtEl>
                </p:cond>
              </p:nextCondLst>
            </p:seq>
          </p:childTnLst>
        </p:cTn>
      </p:par>
    </p:tnLst>
    <p:bldLst>
      <p:bldP spid="205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481013" y="1219200"/>
            <a:ext cx="534987" cy="3294063"/>
            <a:chOff x="-19" y="768"/>
            <a:chExt cx="337" cy="2075"/>
          </a:xfrm>
        </p:grpSpPr>
        <p:grpSp>
          <p:nvGrpSpPr>
            <p:cNvPr id="4140" name="Group 4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4161" name="Rectangle 5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62" name="Rectangle 6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41" name="Group 7"/>
            <p:cNvGrpSpPr>
              <a:grpSpLocks/>
            </p:cNvGrpSpPr>
            <p:nvPr/>
          </p:nvGrpSpPr>
          <p:grpSpPr bwMode="auto">
            <a:xfrm rot="5400000">
              <a:off x="67" y="2593"/>
              <a:ext cx="173" cy="328"/>
              <a:chOff x="1872" y="902"/>
              <a:chExt cx="2015" cy="3453"/>
            </a:xfrm>
          </p:grpSpPr>
          <p:sp>
            <p:nvSpPr>
              <p:cNvPr id="21512" name="AutoShape 8"/>
              <p:cNvSpPr>
                <a:spLocks noChangeArrowheads="1"/>
              </p:cNvSpPr>
              <p:nvPr/>
            </p:nvSpPr>
            <p:spPr bwMode="gray">
              <a:xfrm rot="16200000" flipH="1">
                <a:off x="1813" y="2465"/>
                <a:ext cx="305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13" name="AutoShape 9"/>
              <p:cNvSpPr>
                <a:spLocks noChangeArrowheads="1"/>
              </p:cNvSpPr>
              <p:nvPr/>
            </p:nvSpPr>
            <p:spPr bwMode="gray">
              <a:xfrm rot="5400000" flipH="1">
                <a:off x="3624" y="2471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14" name="AutoShape 10"/>
              <p:cNvSpPr>
                <a:spLocks noChangeArrowheads="1"/>
              </p:cNvSpPr>
              <p:nvPr/>
            </p:nvSpPr>
            <p:spPr bwMode="gray">
              <a:xfrm rot="10800000" flipH="1">
                <a:off x="2705" y="3423"/>
                <a:ext cx="303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55" name="Oval 1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56" name="Oval 1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17" name="Oval 13"/>
              <p:cNvSpPr>
                <a:spLocks noChangeArrowheads="1"/>
              </p:cNvSpPr>
              <p:nvPr/>
            </p:nvSpPr>
            <p:spPr bwMode="gray">
              <a:xfrm>
                <a:off x="1913" y="907"/>
                <a:ext cx="1910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58" name="Oval 14"/>
              <p:cNvSpPr>
                <a:spLocks noChangeArrowheads="1"/>
              </p:cNvSpPr>
              <p:nvPr/>
            </p:nvSpPr>
            <p:spPr bwMode="gray">
              <a:xfrm>
                <a:off x="1932" y="909"/>
                <a:ext cx="1906" cy="344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5"/>
              <p:cNvSpPr>
                <a:spLocks noChangeArrowheads="1"/>
              </p:cNvSpPr>
              <p:nvPr/>
            </p:nvSpPr>
            <p:spPr bwMode="gray">
              <a:xfrm>
                <a:off x="2309" y="907"/>
                <a:ext cx="1107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60" name="Oval 16"/>
              <p:cNvSpPr>
                <a:spLocks noChangeArrowheads="1"/>
              </p:cNvSpPr>
              <p:nvPr/>
            </p:nvSpPr>
            <p:spPr bwMode="gray">
              <a:xfrm>
                <a:off x="2337" y="910"/>
                <a:ext cx="1096" cy="344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42" name="Group 17"/>
            <p:cNvGrpSpPr>
              <a:grpSpLocks/>
            </p:cNvGrpSpPr>
            <p:nvPr/>
          </p:nvGrpSpPr>
          <p:grpSpPr bwMode="auto">
            <a:xfrm rot="5400000">
              <a:off x="58" y="1646"/>
              <a:ext cx="173" cy="328"/>
              <a:chOff x="1872" y="902"/>
              <a:chExt cx="2015" cy="3453"/>
            </a:xfrm>
          </p:grpSpPr>
          <p:sp>
            <p:nvSpPr>
              <p:cNvPr id="21522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13" y="2465"/>
                <a:ext cx="305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24" y="2471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24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05" y="3423"/>
                <a:ext cx="303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6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7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23"/>
              <p:cNvSpPr>
                <a:spLocks noChangeArrowheads="1"/>
              </p:cNvSpPr>
              <p:nvPr/>
            </p:nvSpPr>
            <p:spPr bwMode="gray">
              <a:xfrm>
                <a:off x="1913" y="907"/>
                <a:ext cx="1910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9" name="Oval 24"/>
              <p:cNvSpPr>
                <a:spLocks noChangeArrowheads="1"/>
              </p:cNvSpPr>
              <p:nvPr/>
            </p:nvSpPr>
            <p:spPr bwMode="gray">
              <a:xfrm>
                <a:off x="1932" y="909"/>
                <a:ext cx="1906" cy="344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29" name="Oval 25"/>
              <p:cNvSpPr>
                <a:spLocks noChangeArrowheads="1"/>
              </p:cNvSpPr>
              <p:nvPr/>
            </p:nvSpPr>
            <p:spPr bwMode="gray">
              <a:xfrm>
                <a:off x="2309" y="907"/>
                <a:ext cx="1118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51" name="Oval 26"/>
              <p:cNvSpPr>
                <a:spLocks noChangeArrowheads="1"/>
              </p:cNvSpPr>
              <p:nvPr/>
            </p:nvSpPr>
            <p:spPr bwMode="gray">
              <a:xfrm>
                <a:off x="2337" y="910"/>
                <a:ext cx="1096" cy="344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028700" y="2586038"/>
            <a:ext cx="7010400" cy="614362"/>
            <a:chOff x="384" y="1344"/>
            <a:chExt cx="3072" cy="387"/>
          </a:xfrm>
        </p:grpSpPr>
        <p:sp>
          <p:nvSpPr>
            <p:cNvPr id="4135" name="AutoShape 28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utoShape 29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34" name="Freeform 30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35" name="Text Box 31"/>
            <p:cNvSpPr txBox="1">
              <a:spLocks noChangeArrowheads="1"/>
            </p:cNvSpPr>
            <p:nvPr/>
          </p:nvSpPr>
          <p:spPr bwMode="gray">
            <a:xfrm>
              <a:off x="646" y="1373"/>
              <a:ext cx="19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139" name="Text Box 32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 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990600" y="4056063"/>
            <a:ext cx="7086600" cy="631825"/>
            <a:chOff x="384" y="2112"/>
            <a:chExt cx="3072" cy="398"/>
          </a:xfrm>
        </p:grpSpPr>
        <p:sp>
          <p:nvSpPr>
            <p:cNvPr id="4130" name="AutoShape 34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39" name="AutoShape 35"/>
            <p:cNvSpPr>
              <a:spLocks noChangeArrowheads="1"/>
            </p:cNvSpPr>
            <p:nvPr/>
          </p:nvSpPr>
          <p:spPr bwMode="gray">
            <a:xfrm>
              <a:off x="451" y="2147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1" name="Text Box 37"/>
            <p:cNvSpPr txBox="1">
              <a:spLocks noChangeArrowheads="1"/>
            </p:cNvSpPr>
            <p:nvPr/>
          </p:nvSpPr>
          <p:spPr bwMode="gray">
            <a:xfrm>
              <a:off x="650" y="2160"/>
              <a:ext cx="18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134" name="Text Box 38"/>
            <p:cNvSpPr txBox="1">
              <a:spLocks noChangeArrowheads="1"/>
            </p:cNvSpPr>
            <p:nvPr/>
          </p:nvSpPr>
          <p:spPr bwMode="gray">
            <a:xfrm>
              <a:off x="1124" y="2164"/>
              <a:ext cx="225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</a:p>
          </p:txBody>
        </p:sp>
      </p:grpSp>
      <p:sp>
        <p:nvSpPr>
          <p:cNvPr id="21543" name="AutoShape 39"/>
          <p:cNvSpPr>
            <a:spLocks noChangeArrowheads="1"/>
          </p:cNvSpPr>
          <p:nvPr/>
        </p:nvSpPr>
        <p:spPr bwMode="gray">
          <a:xfrm>
            <a:off x="457200" y="304800"/>
            <a:ext cx="8305800" cy="1600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66"/>
              </a:gs>
              <a:gs pos="50000">
                <a:schemeClr val="accent1"/>
              </a:gs>
              <a:gs pos="100000">
                <a:srgbClr val="FFFF66"/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nốt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dâú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luyến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latin typeface="Times New Roman" pitchFamily="18" charset="0"/>
                <a:cs typeface="Times New Roman" panose="02020603050405020304" pitchFamily="18" charset="0"/>
              </a:rPr>
              <a:t> ?</a:t>
            </a:r>
            <a:endParaRPr lang="en-US" sz="30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1544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Informatio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857250" y="2590800"/>
            <a:ext cx="7219950" cy="679450"/>
            <a:chOff x="384" y="3614"/>
            <a:chExt cx="4512" cy="428"/>
          </a:xfrm>
        </p:grpSpPr>
        <p:sp>
          <p:nvSpPr>
            <p:cNvPr id="4125" name="AutoShape 42"/>
            <p:cNvSpPr>
              <a:spLocks noChangeArrowheads="1"/>
            </p:cNvSpPr>
            <p:nvPr/>
          </p:nvSpPr>
          <p:spPr bwMode="gray">
            <a:xfrm>
              <a:off x="384" y="3614"/>
              <a:ext cx="451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8383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7" name="AutoShape 43"/>
            <p:cNvSpPr>
              <a:spLocks noChangeArrowheads="1"/>
            </p:cNvSpPr>
            <p:nvPr/>
          </p:nvSpPr>
          <p:spPr bwMode="gray">
            <a:xfrm>
              <a:off x="482" y="3649"/>
              <a:ext cx="870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>
                    <a:gamma/>
                    <a:tint val="63529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8" name="Freeform 44"/>
            <p:cNvSpPr>
              <a:spLocks/>
            </p:cNvSpPr>
            <p:nvPr/>
          </p:nvSpPr>
          <p:spPr bwMode="gray">
            <a:xfrm>
              <a:off x="537" y="3669"/>
              <a:ext cx="439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9" name="Text Box 45"/>
            <p:cNvSpPr txBox="1">
              <a:spLocks noChangeArrowheads="1"/>
            </p:cNvSpPr>
            <p:nvPr/>
          </p:nvSpPr>
          <p:spPr bwMode="gray">
            <a:xfrm>
              <a:off x="720" y="3648"/>
              <a:ext cx="378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A</a:t>
              </a:r>
            </a:p>
          </p:txBody>
        </p:sp>
        <p:sp>
          <p:nvSpPr>
            <p:cNvPr id="4129" name="Text Box 46"/>
            <p:cNvSpPr txBox="1">
              <a:spLocks noChangeArrowheads="1"/>
            </p:cNvSpPr>
            <p:nvPr/>
          </p:nvSpPr>
          <p:spPr bwMode="gray">
            <a:xfrm>
              <a:off x="1440" y="3696"/>
              <a:ext cx="331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 rot="5400000">
            <a:off x="213519" y="2370931"/>
            <a:ext cx="992188" cy="930275"/>
            <a:chOff x="1872" y="1824"/>
            <a:chExt cx="2014" cy="1821"/>
          </a:xfrm>
        </p:grpSpPr>
        <p:sp>
          <p:nvSpPr>
            <p:cNvPr id="21552" name="AutoShape 4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53" name="AutoShape 4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54" name="AutoShape 5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9" name="Oval 5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0" name="Oval 5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gray">
            <a:xfrm>
              <a:off x="2620" y="2153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2" name="Oval 5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gray">
            <a:xfrm>
              <a:off x="2336" y="2153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4" name="Oval 56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 rot="5400000">
            <a:off x="218282" y="3915569"/>
            <a:ext cx="992187" cy="930275"/>
            <a:chOff x="1872" y="1824"/>
            <a:chExt cx="2014" cy="1821"/>
          </a:xfrm>
        </p:grpSpPr>
        <p:sp>
          <p:nvSpPr>
            <p:cNvPr id="21562" name="AutoShape 5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63" name="AutoShape 5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64" name="AutoShape 6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0" name="Oval 6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1" name="Oval 6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gray">
            <a:xfrm>
              <a:off x="2620" y="2153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3" name="Oval 6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gray">
            <a:xfrm>
              <a:off x="2336" y="2153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5" name="Oval 66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44"/>
                  </p:tgtEl>
                </p:cond>
              </p:nextCondLst>
            </p:seq>
          </p:childTnLst>
        </p:cTn>
      </p:par>
    </p:tnLst>
    <p:bldLst>
      <p:bldP spid="215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481013" y="1219200"/>
            <a:ext cx="534987" cy="3294063"/>
            <a:chOff x="-19" y="768"/>
            <a:chExt cx="337" cy="2075"/>
          </a:xfrm>
        </p:grpSpPr>
        <p:grpSp>
          <p:nvGrpSpPr>
            <p:cNvPr id="5164" name="Group 4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5185" name="Rectangle 5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86" name="Rectangle 6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165" name="Group 7"/>
            <p:cNvGrpSpPr>
              <a:grpSpLocks/>
            </p:cNvGrpSpPr>
            <p:nvPr/>
          </p:nvGrpSpPr>
          <p:grpSpPr bwMode="auto">
            <a:xfrm rot="5400000">
              <a:off x="67" y="2593"/>
              <a:ext cx="173" cy="328"/>
              <a:chOff x="1872" y="902"/>
              <a:chExt cx="2015" cy="3453"/>
            </a:xfrm>
          </p:grpSpPr>
          <p:sp>
            <p:nvSpPr>
              <p:cNvPr id="22536" name="AutoShape 8"/>
              <p:cNvSpPr>
                <a:spLocks noChangeArrowheads="1"/>
              </p:cNvSpPr>
              <p:nvPr/>
            </p:nvSpPr>
            <p:spPr bwMode="gray">
              <a:xfrm rot="16200000" flipH="1">
                <a:off x="1813" y="2465"/>
                <a:ext cx="305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37" name="AutoShape 9"/>
              <p:cNvSpPr>
                <a:spLocks noChangeArrowheads="1"/>
              </p:cNvSpPr>
              <p:nvPr/>
            </p:nvSpPr>
            <p:spPr bwMode="gray">
              <a:xfrm rot="5400000" flipH="1">
                <a:off x="3624" y="2471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38" name="AutoShape 10"/>
              <p:cNvSpPr>
                <a:spLocks noChangeArrowheads="1"/>
              </p:cNvSpPr>
              <p:nvPr/>
            </p:nvSpPr>
            <p:spPr bwMode="gray">
              <a:xfrm rot="10800000" flipH="1">
                <a:off x="2705" y="3423"/>
                <a:ext cx="303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79" name="Oval 1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80" name="Oval 1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41" name="Oval 13"/>
              <p:cNvSpPr>
                <a:spLocks noChangeArrowheads="1"/>
              </p:cNvSpPr>
              <p:nvPr/>
            </p:nvSpPr>
            <p:spPr bwMode="gray">
              <a:xfrm>
                <a:off x="1913" y="907"/>
                <a:ext cx="1910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82" name="Oval 14"/>
              <p:cNvSpPr>
                <a:spLocks noChangeArrowheads="1"/>
              </p:cNvSpPr>
              <p:nvPr/>
            </p:nvSpPr>
            <p:spPr bwMode="gray">
              <a:xfrm>
                <a:off x="1932" y="909"/>
                <a:ext cx="1906" cy="344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5"/>
              <p:cNvSpPr>
                <a:spLocks noChangeArrowheads="1"/>
              </p:cNvSpPr>
              <p:nvPr/>
            </p:nvSpPr>
            <p:spPr bwMode="gray">
              <a:xfrm>
                <a:off x="2309" y="907"/>
                <a:ext cx="1107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84" name="Oval 16"/>
              <p:cNvSpPr>
                <a:spLocks noChangeArrowheads="1"/>
              </p:cNvSpPr>
              <p:nvPr/>
            </p:nvSpPr>
            <p:spPr bwMode="gray">
              <a:xfrm>
                <a:off x="2337" y="910"/>
                <a:ext cx="1096" cy="344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166" name="Group 17"/>
            <p:cNvGrpSpPr>
              <a:grpSpLocks/>
            </p:cNvGrpSpPr>
            <p:nvPr/>
          </p:nvGrpSpPr>
          <p:grpSpPr bwMode="auto">
            <a:xfrm rot="5400000">
              <a:off x="58" y="1646"/>
              <a:ext cx="173" cy="328"/>
              <a:chOff x="1872" y="902"/>
              <a:chExt cx="2015" cy="3453"/>
            </a:xfrm>
          </p:grpSpPr>
          <p:sp>
            <p:nvSpPr>
              <p:cNvPr id="22546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13" y="2465"/>
                <a:ext cx="305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24" y="2471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48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05" y="3423"/>
                <a:ext cx="303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70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71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23"/>
              <p:cNvSpPr>
                <a:spLocks noChangeArrowheads="1"/>
              </p:cNvSpPr>
              <p:nvPr/>
            </p:nvSpPr>
            <p:spPr bwMode="gray">
              <a:xfrm>
                <a:off x="1913" y="907"/>
                <a:ext cx="1910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73" name="Oval 24"/>
              <p:cNvSpPr>
                <a:spLocks noChangeArrowheads="1"/>
              </p:cNvSpPr>
              <p:nvPr/>
            </p:nvSpPr>
            <p:spPr bwMode="gray">
              <a:xfrm>
                <a:off x="1932" y="909"/>
                <a:ext cx="1906" cy="344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53" name="Oval 25"/>
              <p:cNvSpPr>
                <a:spLocks noChangeArrowheads="1"/>
              </p:cNvSpPr>
              <p:nvPr/>
            </p:nvSpPr>
            <p:spPr bwMode="gray">
              <a:xfrm>
                <a:off x="2309" y="907"/>
                <a:ext cx="1118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75" name="Oval 26"/>
              <p:cNvSpPr>
                <a:spLocks noChangeArrowheads="1"/>
              </p:cNvSpPr>
              <p:nvPr/>
            </p:nvSpPr>
            <p:spPr bwMode="gray">
              <a:xfrm>
                <a:off x="2337" y="910"/>
                <a:ext cx="1096" cy="344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028700" y="2514600"/>
            <a:ext cx="7010400" cy="644525"/>
            <a:chOff x="384" y="1344"/>
            <a:chExt cx="3072" cy="406"/>
          </a:xfrm>
        </p:grpSpPr>
        <p:sp>
          <p:nvSpPr>
            <p:cNvPr id="5159" name="AutoShape 28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utoShape 29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58" name="Freeform 30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59" name="Text Box 31"/>
            <p:cNvSpPr txBox="1">
              <a:spLocks noChangeArrowheads="1"/>
            </p:cNvSpPr>
            <p:nvPr/>
          </p:nvSpPr>
          <p:spPr bwMode="gray">
            <a:xfrm>
              <a:off x="646" y="1373"/>
              <a:ext cx="193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163" name="Text Box 32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Rê- Mi, Son- La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990600" y="4168775"/>
            <a:ext cx="7086600" cy="631825"/>
            <a:chOff x="384" y="2112"/>
            <a:chExt cx="3072" cy="398"/>
          </a:xfrm>
        </p:grpSpPr>
        <p:sp>
          <p:nvSpPr>
            <p:cNvPr id="5154" name="AutoShape 34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63" name="AutoShape 35"/>
            <p:cNvSpPr>
              <a:spLocks noChangeArrowheads="1"/>
            </p:cNvSpPr>
            <p:nvPr/>
          </p:nvSpPr>
          <p:spPr bwMode="gray">
            <a:xfrm>
              <a:off x="451" y="2147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65" name="Text Box 37"/>
            <p:cNvSpPr txBox="1">
              <a:spLocks noChangeArrowheads="1"/>
            </p:cNvSpPr>
            <p:nvPr/>
          </p:nvSpPr>
          <p:spPr bwMode="gray">
            <a:xfrm>
              <a:off x="651" y="2160"/>
              <a:ext cx="184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58" name="Text Box 38"/>
            <p:cNvSpPr txBox="1">
              <a:spLocks noChangeArrowheads="1"/>
            </p:cNvSpPr>
            <p:nvPr/>
          </p:nvSpPr>
          <p:spPr bwMode="gray">
            <a:xfrm>
              <a:off x="1124" y="2164"/>
              <a:ext cx="225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 hoá bất thường</a:t>
              </a:r>
            </a:p>
          </p:txBody>
        </p:sp>
      </p:grpSp>
      <p:sp>
        <p:nvSpPr>
          <p:cNvPr id="5126" name="AutoShape 39"/>
          <p:cNvSpPr>
            <a:spLocks noChangeArrowheads="1"/>
          </p:cNvSpPr>
          <p:nvPr/>
        </p:nvSpPr>
        <p:spPr bwMode="gray">
          <a:xfrm>
            <a:off x="457200" y="304800"/>
            <a:ext cx="8507413" cy="18462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99"/>
              </a:gs>
              <a:gs pos="50000">
                <a:srgbClr val="CCFFFF"/>
              </a:gs>
              <a:gs pos="100000">
                <a:srgbClr val="FFFF99"/>
              </a:gs>
            </a:gsLst>
            <a:lin ang="27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dãy 7 âm tự nhiên có 2 cặp âm liền bậc, </a:t>
            </a:r>
          </a:p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có khoảng cách cao độ là nửa cung ?</a:t>
            </a:r>
          </a:p>
        </p:txBody>
      </p:sp>
      <p:sp>
        <p:nvSpPr>
          <p:cNvPr id="22568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Informatio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857250" y="4114800"/>
            <a:ext cx="7219950" cy="679450"/>
            <a:chOff x="384" y="3614"/>
            <a:chExt cx="4512" cy="428"/>
          </a:xfrm>
        </p:grpSpPr>
        <p:sp>
          <p:nvSpPr>
            <p:cNvPr id="5149" name="AutoShape 42"/>
            <p:cNvSpPr>
              <a:spLocks noChangeArrowheads="1"/>
            </p:cNvSpPr>
            <p:nvPr/>
          </p:nvSpPr>
          <p:spPr bwMode="gray">
            <a:xfrm>
              <a:off x="384" y="3614"/>
              <a:ext cx="451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8383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71" name="AutoShape 43"/>
            <p:cNvSpPr>
              <a:spLocks noChangeArrowheads="1"/>
            </p:cNvSpPr>
            <p:nvPr/>
          </p:nvSpPr>
          <p:spPr bwMode="gray">
            <a:xfrm>
              <a:off x="482" y="3649"/>
              <a:ext cx="870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>
                    <a:gamma/>
                    <a:tint val="63529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72" name="Freeform 44"/>
            <p:cNvSpPr>
              <a:spLocks/>
            </p:cNvSpPr>
            <p:nvPr/>
          </p:nvSpPr>
          <p:spPr bwMode="gray">
            <a:xfrm>
              <a:off x="537" y="3669"/>
              <a:ext cx="439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73" name="Text Box 45"/>
            <p:cNvSpPr txBox="1">
              <a:spLocks noChangeArrowheads="1"/>
            </p:cNvSpPr>
            <p:nvPr/>
          </p:nvSpPr>
          <p:spPr bwMode="gray">
            <a:xfrm>
              <a:off x="777" y="3648"/>
              <a:ext cx="265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53" name="Text Box 46"/>
            <p:cNvSpPr txBox="1">
              <a:spLocks noChangeArrowheads="1"/>
            </p:cNvSpPr>
            <p:nvPr/>
          </p:nvSpPr>
          <p:spPr bwMode="gray">
            <a:xfrm>
              <a:off x="1440" y="3696"/>
              <a:ext cx="331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Mi- Pha, Si- Đô</a:t>
              </a:r>
              <a:endPara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 rot="5400000">
            <a:off x="213519" y="2370931"/>
            <a:ext cx="992188" cy="930275"/>
            <a:chOff x="1872" y="1824"/>
            <a:chExt cx="2014" cy="1821"/>
          </a:xfrm>
        </p:grpSpPr>
        <p:sp>
          <p:nvSpPr>
            <p:cNvPr id="22576" name="AutoShape 4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77" name="AutoShape 4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78" name="AutoShape 5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3" name="Oval 5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4" name="Oval 5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gray">
            <a:xfrm>
              <a:off x="2620" y="2153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6" name="Oval 5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gray">
            <a:xfrm>
              <a:off x="2336" y="2153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8" name="Oval 56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 rot="5400000">
            <a:off x="218282" y="3915569"/>
            <a:ext cx="992187" cy="930275"/>
            <a:chOff x="1872" y="1824"/>
            <a:chExt cx="2014" cy="1821"/>
          </a:xfrm>
        </p:grpSpPr>
        <p:sp>
          <p:nvSpPr>
            <p:cNvPr id="22586" name="AutoShape 5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87" name="AutoShape 5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88" name="AutoShape 6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4" name="Oval 6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5" name="Oval 6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gray">
            <a:xfrm>
              <a:off x="2620" y="2153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7" name="Oval 6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gray">
            <a:xfrm>
              <a:off x="2336" y="2153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9" name="Oval 66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68"/>
                  </p:tgtEl>
                </p:cond>
              </p:nextCondLst>
            </p:seq>
          </p:childTnLst>
        </p:cTn>
      </p:par>
    </p:tnLst>
    <p:bldLst>
      <p:bldP spid="225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481013" y="1219200"/>
            <a:ext cx="534987" cy="3294063"/>
            <a:chOff x="-19" y="768"/>
            <a:chExt cx="337" cy="2075"/>
          </a:xfrm>
        </p:grpSpPr>
        <p:grpSp>
          <p:nvGrpSpPr>
            <p:cNvPr id="6188" name="Group 4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6209" name="Rectangle 5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10" name="Rectangle 6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89" name="Group 7"/>
            <p:cNvGrpSpPr>
              <a:grpSpLocks/>
            </p:cNvGrpSpPr>
            <p:nvPr/>
          </p:nvGrpSpPr>
          <p:grpSpPr bwMode="auto">
            <a:xfrm rot="5400000">
              <a:off x="67" y="2593"/>
              <a:ext cx="173" cy="328"/>
              <a:chOff x="1872" y="902"/>
              <a:chExt cx="2015" cy="3453"/>
            </a:xfrm>
          </p:grpSpPr>
          <p:sp>
            <p:nvSpPr>
              <p:cNvPr id="23560" name="AutoShape 8"/>
              <p:cNvSpPr>
                <a:spLocks noChangeArrowheads="1"/>
              </p:cNvSpPr>
              <p:nvPr/>
            </p:nvSpPr>
            <p:spPr bwMode="gray">
              <a:xfrm rot="16200000" flipH="1">
                <a:off x="1813" y="2465"/>
                <a:ext cx="305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61" name="AutoShape 9"/>
              <p:cNvSpPr>
                <a:spLocks noChangeArrowheads="1"/>
              </p:cNvSpPr>
              <p:nvPr/>
            </p:nvSpPr>
            <p:spPr bwMode="gray">
              <a:xfrm rot="5400000" flipH="1">
                <a:off x="3624" y="2471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62" name="AutoShape 10"/>
              <p:cNvSpPr>
                <a:spLocks noChangeArrowheads="1"/>
              </p:cNvSpPr>
              <p:nvPr/>
            </p:nvSpPr>
            <p:spPr bwMode="gray">
              <a:xfrm rot="10800000" flipH="1">
                <a:off x="2705" y="3423"/>
                <a:ext cx="303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03" name="Oval 1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04" name="Oval 1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65" name="Oval 13"/>
              <p:cNvSpPr>
                <a:spLocks noChangeArrowheads="1"/>
              </p:cNvSpPr>
              <p:nvPr/>
            </p:nvSpPr>
            <p:spPr bwMode="gray">
              <a:xfrm>
                <a:off x="1913" y="907"/>
                <a:ext cx="1910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06" name="Oval 14"/>
              <p:cNvSpPr>
                <a:spLocks noChangeArrowheads="1"/>
              </p:cNvSpPr>
              <p:nvPr/>
            </p:nvSpPr>
            <p:spPr bwMode="gray">
              <a:xfrm>
                <a:off x="1932" y="909"/>
                <a:ext cx="1906" cy="344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5"/>
              <p:cNvSpPr>
                <a:spLocks noChangeArrowheads="1"/>
              </p:cNvSpPr>
              <p:nvPr/>
            </p:nvSpPr>
            <p:spPr bwMode="gray">
              <a:xfrm>
                <a:off x="2309" y="907"/>
                <a:ext cx="1107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08" name="Oval 16"/>
              <p:cNvSpPr>
                <a:spLocks noChangeArrowheads="1"/>
              </p:cNvSpPr>
              <p:nvPr/>
            </p:nvSpPr>
            <p:spPr bwMode="gray">
              <a:xfrm>
                <a:off x="2337" y="910"/>
                <a:ext cx="1096" cy="344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90" name="Group 17"/>
            <p:cNvGrpSpPr>
              <a:grpSpLocks/>
            </p:cNvGrpSpPr>
            <p:nvPr/>
          </p:nvGrpSpPr>
          <p:grpSpPr bwMode="auto">
            <a:xfrm rot="5400000">
              <a:off x="58" y="1646"/>
              <a:ext cx="173" cy="328"/>
              <a:chOff x="1872" y="902"/>
              <a:chExt cx="2015" cy="3453"/>
            </a:xfrm>
          </p:grpSpPr>
          <p:sp>
            <p:nvSpPr>
              <p:cNvPr id="23570" name="AutoShape 18"/>
              <p:cNvSpPr>
                <a:spLocks noChangeArrowheads="1"/>
              </p:cNvSpPr>
              <p:nvPr/>
            </p:nvSpPr>
            <p:spPr bwMode="gray">
              <a:xfrm rot="16200000" flipH="1">
                <a:off x="1813" y="2465"/>
                <a:ext cx="305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9"/>
              <p:cNvSpPr>
                <a:spLocks noChangeArrowheads="1"/>
              </p:cNvSpPr>
              <p:nvPr/>
            </p:nvSpPr>
            <p:spPr bwMode="gray">
              <a:xfrm rot="5400000" flipH="1">
                <a:off x="3624" y="2471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72" name="AutoShape 20"/>
              <p:cNvSpPr>
                <a:spLocks noChangeArrowheads="1"/>
              </p:cNvSpPr>
              <p:nvPr/>
            </p:nvSpPr>
            <p:spPr bwMode="gray">
              <a:xfrm rot="10800000" flipH="1">
                <a:off x="2705" y="3423"/>
                <a:ext cx="303" cy="22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94" name="Oval 2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95" name="Oval 2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23"/>
              <p:cNvSpPr>
                <a:spLocks noChangeArrowheads="1"/>
              </p:cNvSpPr>
              <p:nvPr/>
            </p:nvSpPr>
            <p:spPr bwMode="gray">
              <a:xfrm>
                <a:off x="1913" y="907"/>
                <a:ext cx="1910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97" name="Oval 24"/>
              <p:cNvSpPr>
                <a:spLocks noChangeArrowheads="1"/>
              </p:cNvSpPr>
              <p:nvPr/>
            </p:nvSpPr>
            <p:spPr bwMode="gray">
              <a:xfrm>
                <a:off x="1932" y="909"/>
                <a:ext cx="1906" cy="344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577" name="Oval 25"/>
              <p:cNvSpPr>
                <a:spLocks noChangeArrowheads="1"/>
              </p:cNvSpPr>
              <p:nvPr/>
            </p:nvSpPr>
            <p:spPr bwMode="gray">
              <a:xfrm>
                <a:off x="2309" y="907"/>
                <a:ext cx="1118" cy="34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99" name="Oval 26"/>
              <p:cNvSpPr>
                <a:spLocks noChangeArrowheads="1"/>
              </p:cNvSpPr>
              <p:nvPr/>
            </p:nvSpPr>
            <p:spPr bwMode="gray">
              <a:xfrm>
                <a:off x="2337" y="910"/>
                <a:ext cx="1096" cy="344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028700" y="2514600"/>
            <a:ext cx="7200900" cy="604838"/>
            <a:chOff x="384" y="1344"/>
            <a:chExt cx="3072" cy="381"/>
          </a:xfrm>
        </p:grpSpPr>
        <p:sp>
          <p:nvSpPr>
            <p:cNvPr id="6183" name="AutoShape 28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AutoShape 29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2" name="Freeform 30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3" name="Text Box 31"/>
            <p:cNvSpPr txBox="1">
              <a:spLocks noChangeArrowheads="1"/>
            </p:cNvSpPr>
            <p:nvPr/>
          </p:nvSpPr>
          <p:spPr bwMode="gray">
            <a:xfrm>
              <a:off x="648" y="1373"/>
              <a:ext cx="18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87" name="Text Box 32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 Rê thăng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990600" y="4056063"/>
            <a:ext cx="7086600" cy="604837"/>
            <a:chOff x="384" y="2112"/>
            <a:chExt cx="3072" cy="381"/>
          </a:xfrm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gray">
            <a:xfrm>
              <a:off x="384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7" name="AutoShape 35"/>
            <p:cNvSpPr>
              <a:spLocks noChangeArrowheads="1"/>
            </p:cNvSpPr>
            <p:nvPr/>
          </p:nvSpPr>
          <p:spPr bwMode="gray">
            <a:xfrm>
              <a:off x="451" y="2147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>
                    <a:gamma/>
                    <a:tint val="72549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8" name="Freeform 36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9" name="Text Box 37"/>
            <p:cNvSpPr txBox="1">
              <a:spLocks noChangeArrowheads="1"/>
            </p:cNvSpPr>
            <p:nvPr/>
          </p:nvSpPr>
          <p:spPr bwMode="gray">
            <a:xfrm>
              <a:off x="650" y="2160"/>
              <a:ext cx="18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gray">
            <a:xfrm>
              <a:off x="1124" y="2164"/>
              <a:ext cx="225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 thăng, dấu giáng, dấu bình.</a:t>
              </a:r>
            </a:p>
          </p:txBody>
        </p:sp>
      </p:grpSp>
      <p:sp>
        <p:nvSpPr>
          <p:cNvPr id="6150" name="AutoShape 39"/>
          <p:cNvSpPr>
            <a:spLocks noChangeArrowheads="1"/>
          </p:cNvSpPr>
          <p:nvPr/>
        </p:nvSpPr>
        <p:spPr bwMode="gray">
          <a:xfrm>
            <a:off x="457200" y="304800"/>
            <a:ext cx="8305800" cy="1600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99"/>
              </a:gs>
              <a:gs pos="50000">
                <a:srgbClr val="CCFFFF"/>
              </a:gs>
              <a:gs pos="100000">
                <a:srgbClr val="FFFF99"/>
              </a:gs>
            </a:gsLst>
            <a:lin ang="27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Giọng Rê thứ hòa thanh có bậc VII tăng </a:t>
            </a:r>
          </a:p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nửa cung, đó là âm gì ? </a:t>
            </a:r>
          </a:p>
        </p:txBody>
      </p:sp>
      <p:sp>
        <p:nvSpPr>
          <p:cNvPr id="23592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Informatio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857250" y="4038600"/>
            <a:ext cx="7219950" cy="619125"/>
            <a:chOff x="384" y="3614"/>
            <a:chExt cx="4512" cy="390"/>
          </a:xfrm>
        </p:grpSpPr>
        <p:sp>
          <p:nvSpPr>
            <p:cNvPr id="6173" name="AutoShape 42"/>
            <p:cNvSpPr>
              <a:spLocks noChangeArrowheads="1"/>
            </p:cNvSpPr>
            <p:nvPr/>
          </p:nvSpPr>
          <p:spPr bwMode="gray">
            <a:xfrm>
              <a:off x="384" y="3614"/>
              <a:ext cx="451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8383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5" name="AutoShape 43"/>
            <p:cNvSpPr>
              <a:spLocks noChangeArrowheads="1"/>
            </p:cNvSpPr>
            <p:nvPr/>
          </p:nvSpPr>
          <p:spPr bwMode="gray">
            <a:xfrm>
              <a:off x="482" y="3649"/>
              <a:ext cx="870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>
                    <a:gamma/>
                    <a:tint val="63529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6" name="Freeform 44"/>
            <p:cNvSpPr>
              <a:spLocks/>
            </p:cNvSpPr>
            <p:nvPr/>
          </p:nvSpPr>
          <p:spPr bwMode="gray">
            <a:xfrm>
              <a:off x="537" y="3669"/>
              <a:ext cx="439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7" name="Text Box 45"/>
            <p:cNvSpPr txBox="1">
              <a:spLocks noChangeArrowheads="1"/>
            </p:cNvSpPr>
            <p:nvPr/>
          </p:nvSpPr>
          <p:spPr bwMode="gray">
            <a:xfrm>
              <a:off x="777" y="3648"/>
              <a:ext cx="265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177" name="Text Box 46"/>
            <p:cNvSpPr txBox="1">
              <a:spLocks noChangeArrowheads="1"/>
            </p:cNvSpPr>
            <p:nvPr/>
          </p:nvSpPr>
          <p:spPr bwMode="gray">
            <a:xfrm>
              <a:off x="1440" y="3696"/>
              <a:ext cx="164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 Đô thăng</a:t>
              </a:r>
              <a:endParaRPr lang="en-US" alt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 rot="5400000">
            <a:off x="213519" y="2370931"/>
            <a:ext cx="992188" cy="930275"/>
            <a:chOff x="1872" y="1824"/>
            <a:chExt cx="2014" cy="1821"/>
          </a:xfrm>
        </p:grpSpPr>
        <p:sp>
          <p:nvSpPr>
            <p:cNvPr id="23600" name="AutoShape 4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1" name="AutoShape 4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2" name="AutoShape 5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7" name="Oval 5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8" name="Oval 5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5" name="Oval 53"/>
            <p:cNvSpPr>
              <a:spLocks noChangeArrowheads="1"/>
            </p:cNvSpPr>
            <p:nvPr/>
          </p:nvSpPr>
          <p:spPr bwMode="gray">
            <a:xfrm>
              <a:off x="2620" y="2153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0" name="Oval 5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7" name="Oval 55"/>
            <p:cNvSpPr>
              <a:spLocks noChangeArrowheads="1"/>
            </p:cNvSpPr>
            <p:nvPr/>
          </p:nvSpPr>
          <p:spPr bwMode="gray">
            <a:xfrm>
              <a:off x="2336" y="2153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2" name="Oval 56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 rot="5400000">
            <a:off x="218282" y="3915569"/>
            <a:ext cx="992187" cy="930275"/>
            <a:chOff x="1872" y="1824"/>
            <a:chExt cx="2014" cy="1821"/>
          </a:xfrm>
        </p:grpSpPr>
        <p:sp>
          <p:nvSpPr>
            <p:cNvPr id="23610" name="AutoShape 5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1" name="AutoShape 5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2" name="AutoShape 6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8" name="Oval 6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9" name="Oval 6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5" name="Oval 63"/>
            <p:cNvSpPr>
              <a:spLocks noChangeArrowheads="1"/>
            </p:cNvSpPr>
            <p:nvPr/>
          </p:nvSpPr>
          <p:spPr bwMode="gray">
            <a:xfrm>
              <a:off x="2620" y="2153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1" name="Oval 64"/>
            <p:cNvSpPr>
              <a:spLocks noChangeArrowheads="1"/>
            </p:cNvSpPr>
            <p:nvPr/>
          </p:nvSpPr>
          <p:spPr bwMode="gray"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7" name="Oval 65"/>
            <p:cNvSpPr>
              <a:spLocks noChangeArrowheads="1"/>
            </p:cNvSpPr>
            <p:nvPr/>
          </p:nvSpPr>
          <p:spPr bwMode="gray">
            <a:xfrm>
              <a:off x="2336" y="2153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3" name="Oval 66"/>
            <p:cNvSpPr>
              <a:spLocks noChangeArrowheads="1"/>
            </p:cNvSpPr>
            <p:nvPr/>
          </p:nvSpPr>
          <p:spPr bwMode="gray"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2"/>
                  </p:tgtEl>
                </p:cond>
              </p:nextCondLst>
            </p:seq>
          </p:childTnLst>
        </p:cTn>
      </p:par>
    </p:tnLst>
    <p:bldLst>
      <p:bldP spid="235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4000">
              <a:schemeClr val="accent2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8458200" cy="22097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42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5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r>
              <a:rPr lang="en-US" sz="5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5400" b="1" kern="10" dirty="0" smtClean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vi-VN" sz="54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Âm nhạc thường thức</a:t>
            </a:r>
            <a:endParaRPr lang="vi-VN" sz="5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vi-VN" sz="5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5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ca khúc mang âm hưởng dân ca</a:t>
            </a:r>
            <a:endParaRPr lang="en-US" sz="5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5"/>
            </a:gs>
            <a:gs pos="54000">
              <a:schemeClr val="accent5">
                <a:lumMod val="9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00600" cy="466725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thường thức:</a:t>
            </a:r>
            <a:endParaRPr lang="en-US" altLang="en-US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831057" y="1355726"/>
            <a:ext cx="3219450" cy="3869963"/>
          </a:xfrm>
          <a:prstGeom prst="cloudCallout">
            <a:avLst>
              <a:gd name="adj1" fmla="val 41148"/>
              <a:gd name="adj2" fmla="val 91556"/>
            </a:avLst>
          </a:prstGeom>
          <a:solidFill>
            <a:schemeClr val="bg1"/>
          </a:solidFill>
          <a:ln w="28575">
            <a:solidFill>
              <a:srgbClr val="FF66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những ca khúc mang âm h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dân ca?</a:t>
            </a:r>
            <a:endParaRPr lang="en-US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763" y="898525"/>
            <a:ext cx="228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Đặc </a:t>
            </a:r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90800" y="893763"/>
            <a:ext cx="6400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ca khúc mới do nhạc sĩ dùng chất liệu dân ca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ể sáng tác nên.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3810000" y="2038350"/>
            <a:ext cx="3048000" cy="3921125"/>
          </a:xfrm>
          <a:prstGeom prst="cloudCallout">
            <a:avLst>
              <a:gd name="adj1" fmla="val 30426"/>
              <a:gd name="adj2" fmla="val 40491"/>
            </a:avLst>
          </a:prstGeom>
          <a:solidFill>
            <a:schemeClr val="bg1"/>
          </a:solidFill>
          <a:ln w="28575">
            <a:solidFill>
              <a:srgbClr val="FF66FF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Dân ca và ca khúc mang âm h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dân ca khác nhau ở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ặc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nào?</a:t>
            </a:r>
            <a:endParaRPr lang="en-US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1257300" y="385763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ca khúc mang âm hưởng dân ca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1414117"/>
              </p:ext>
            </p:extLst>
          </p:nvPr>
        </p:nvGraphicFramePr>
        <p:xfrm>
          <a:off x="2" y="2713038"/>
          <a:ext cx="9143999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7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0504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ca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rãi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gốc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869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khúc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hưởng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Do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nhạc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sĩ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gốc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nhạc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sĩ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hát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nhạc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 autoUpdateAnimBg="0"/>
      <p:bldP spid="7173" grpId="1" animBg="1"/>
      <p:bldP spid="7174" grpId="0" autoUpdateAnimBg="0"/>
      <p:bldP spid="7175" grpId="0" autoUpdateAnimBg="0"/>
      <p:bldP spid="7176" grpId="0" animBg="1" autoUpdateAnimBg="0"/>
      <p:bldP spid="717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23000">
              <a:schemeClr val="accent1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76600" y="3876675"/>
            <a:ext cx="5257800" cy="376238"/>
          </a:xfrm>
          <a:prstGeom prst="rect">
            <a:avLst/>
          </a:prstGeom>
          <a:solidFill>
            <a:srgbClr val="996600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 Ca khúc mang âm h</a:t>
            </a:r>
            <a:r>
              <a:rPr lang="vi-VN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 dân ca Tây Nguyên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581400" y="5486400"/>
            <a:ext cx="4800600" cy="376238"/>
          </a:xfrm>
          <a:prstGeom prst="rect">
            <a:avLst/>
          </a:prstGeom>
          <a:solidFill>
            <a:srgbClr val="FF66FF"/>
          </a:solidFill>
          <a:ln w="9525">
            <a:solidFill>
              <a:srgbClr val="F4BAA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 Ca khúc mang âm h</a:t>
            </a: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dân ca Nam Bộ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048000" y="1614488"/>
            <a:ext cx="518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Màu áo chú bộ đội (Nhạc và lời: Nguyễn Văn Tý)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782888" y="2003425"/>
            <a:ext cx="381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Đất n</a:t>
            </a:r>
            <a:r>
              <a:rPr lang="vi-V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ớc lời ru (N &amp; L: V</a:t>
            </a:r>
            <a:r>
              <a:rPr lang="vi-V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n Thành Nho)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611438" y="485775"/>
            <a:ext cx="571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Từ rừng xanh cháu về th</a:t>
            </a:r>
            <a:r>
              <a:rPr lang="vi-V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 l</a:t>
            </a:r>
            <a:r>
              <a:rPr lang="vi-V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ng Bác (N &amp; L: H.Long - H.Lân)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048000" y="801688"/>
            <a:ext cx="495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hát giữa rừng Pác Bó (N &amp; L: Nguyễn Tài Tuệ)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298825" y="3382963"/>
            <a:ext cx="388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Miền Trung nhớ Bác (N &amp; L: Thuận Yến)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590800" y="6064250"/>
            <a:ext cx="48768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Như sao sáng ngời (N &amp; L: Tr­ương Quang Lục)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286000" y="6400800"/>
            <a:ext cx="4267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gái Sài Gòn </a:t>
            </a:r>
            <a:r>
              <a:rPr lang="vi-V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i tải </a:t>
            </a:r>
            <a:r>
              <a:rPr lang="vi-V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ạn (N &amp; L: L</a:t>
            </a:r>
            <a:r>
              <a:rPr lang="vi-V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Nhất Vũ)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886200" y="4481513"/>
            <a:ext cx="480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chim trong v</a:t>
            </a:r>
            <a:r>
              <a:rPr lang="vi-V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ờn Bác (N &amp; L: Hàn Ngọc Bích)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467100" y="4951413"/>
            <a:ext cx="426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Sông Đắc-krông mùa xuân về (N &amp; L: Tố Hải)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781300" y="3008313"/>
            <a:ext cx="335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Điệu lí quê em (N &amp; L: Thái Nghĩa)</a:t>
            </a:r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5127625" y="2360976"/>
            <a:ext cx="2057400" cy="2057400"/>
          </a:xfrm>
          <a:prstGeom prst="cloudCallout">
            <a:avLst>
              <a:gd name="adj1" fmla="val 34028"/>
              <a:gd name="adj2" fmla="val -70912"/>
            </a:avLst>
          </a:prstGeom>
          <a:solidFill>
            <a:schemeClr val="bg1"/>
          </a:solidFill>
          <a:ln w="3175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n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gồm mấy vùng dân ca chính?</a:t>
            </a:r>
          </a:p>
          <a:p>
            <a:pPr algn="ctr" eaLnBrk="1" hangingPunct="1"/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438400" y="1258888"/>
            <a:ext cx="5943600" cy="376237"/>
          </a:xfrm>
          <a:prstGeom prst="rect">
            <a:avLst/>
          </a:prstGeom>
          <a:solidFill>
            <a:srgbClr val="FF0000"/>
          </a:solidFill>
          <a:ln w="9525">
            <a:solidFill>
              <a:srgbClr val="FF6D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Ca khúc mang âm h</a:t>
            </a:r>
            <a:r>
              <a:rPr lang="vi-VN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 dân ca </a:t>
            </a:r>
            <a:r>
              <a:rPr lang="vi-VN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bằng Bắc Bộ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63775" y="2482850"/>
            <a:ext cx="5168900" cy="376238"/>
          </a:xfrm>
          <a:prstGeom prst="rect">
            <a:avLst/>
          </a:prstGeom>
          <a:solidFill>
            <a:srgbClr val="0066FF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Ca khúc mang âm h</a:t>
            </a:r>
            <a:r>
              <a:rPr lang="vi-VN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 dân ca miền Trung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667000" y="158750"/>
            <a:ext cx="5943600" cy="376238"/>
          </a:xfrm>
          <a:prstGeom prst="rect">
            <a:avLst/>
          </a:prstGeom>
          <a:solidFill>
            <a:srgbClr val="009900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Ca khúc mang âm hưởng dân ca miền núi phía Bắc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200" grpId="0"/>
      <p:bldP spid="8201" grpId="0"/>
      <p:bldP spid="8202" grpId="0"/>
      <p:bldP spid="8203" grpId="0"/>
      <p:bldP spid="8204" grpId="0"/>
      <p:bldP spid="8205" grpId="0" animBg="1"/>
      <p:bldP spid="8206" grpId="0" animBg="1"/>
      <p:bldP spid="8207" grpId="0"/>
      <p:bldP spid="8208" grpId="0"/>
      <p:bldP spid="8209" grpId="0"/>
      <p:bldP spid="8218" grpId="0" animBg="1"/>
      <p:bldP spid="8218" grpId="1" animBg="1"/>
      <p:bldP spid="8195" grpId="0" animBg="1"/>
      <p:bldP spid="8196" grpId="0" animBg="1"/>
      <p:bldP spid="819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661</Words>
  <Application>Microsoft Office PowerPoint</Application>
  <PresentationFormat>On-screen Show (4:3)</PresentationFormat>
  <Paragraphs>87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Âm nhạc thường thức: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Ngoc Trinh Ngo</dc:creator>
  <cp:lastModifiedBy>MyPC</cp:lastModifiedBy>
  <cp:revision>127</cp:revision>
  <dcterms:created xsi:type="dcterms:W3CDTF">2012-11-14T03:09:50Z</dcterms:created>
  <dcterms:modified xsi:type="dcterms:W3CDTF">2022-08-19T06:20:22Z</dcterms:modified>
</cp:coreProperties>
</file>